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6" r:id="rId11"/>
    <p:sldId id="267" r:id="rId12"/>
    <p:sldId id="268" r:id="rId13"/>
    <p:sldId id="269" r:id="rId14"/>
    <p:sldId id="272" r:id="rId15"/>
    <p:sldId id="265" r:id="rId16"/>
    <p:sldId id="270" r:id="rId17"/>
    <p:sldId id="274" r:id="rId18"/>
    <p:sldId id="273" r:id="rId19"/>
    <p:sldId id="275" r:id="rId20"/>
    <p:sldId id="278" r:id="rId21"/>
    <p:sldId id="276" r:id="rId22"/>
    <p:sldId id="277" r:id="rId23"/>
    <p:sldId id="279" r:id="rId24"/>
    <p:sldId id="288" r:id="rId25"/>
    <p:sldId id="280" r:id="rId26"/>
    <p:sldId id="287" r:id="rId27"/>
    <p:sldId id="293" r:id="rId28"/>
    <p:sldId id="294" r:id="rId29"/>
    <p:sldId id="283" r:id="rId30"/>
    <p:sldId id="291" r:id="rId31"/>
    <p:sldId id="292" r:id="rId32"/>
    <p:sldId id="284" r:id="rId33"/>
    <p:sldId id="286" r:id="rId34"/>
    <p:sldId id="295" r:id="rId35"/>
    <p:sldId id="296" r:id="rId36"/>
    <p:sldId id="297" r:id="rId37"/>
    <p:sldId id="28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141AA-EC36-4D85-9816-7F7FD1E5275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DA849-8F72-4DC7-BC88-23A7569217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74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DA849-8F72-4DC7-BC88-23A75692170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977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DA849-8F72-4DC7-BC88-23A75692170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325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DA849-8F72-4DC7-BC88-23A75692170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95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FD58C-77BB-4F00-A926-3418345CD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4D534B-FEFD-4D6E-A566-6627FBF92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C8B04-C5EA-4E0A-B5E6-956A0594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DA810F-202F-49F0-9DA6-0224101B1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2E8F2E-BEC4-48B7-8A0C-AE51DECF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58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825CF-2A00-4CD4-9F7F-CCA0E042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EA3FEE-6BC2-4EEF-A4EA-CF3B25D13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BEC5EC-C7C7-48DD-B932-901438FE5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312D68-3A72-4AC7-9174-5FA58B85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5DBCEE-DE4F-4D77-823D-F51C58742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433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6C1AB6-21A4-4AFE-AFDF-5C613EC65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16F479-5A9C-4236-AF48-0859C568F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C97AD3-4475-4649-AC0A-C23DE763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515E52-E55B-4C13-8868-A4BD1AF0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467CE6-C8FD-42A0-860E-34078394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1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DA848-6AA5-41C3-A33A-4FFC87E6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88901C-90A8-4C5B-A7E1-2DEFA4776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B57C9D-E83E-4C4F-BF42-953E32E7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B5F22-9020-4620-A805-71FDD81D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56B3C4-6A99-4AB6-BDA4-9A6476F0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83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BE156-F104-4202-ADAA-381C9E99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03D083-2248-4034-90BA-8E6F21AEE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E1E90B-3962-44C9-8FC0-47CF27DE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D3A134-2495-4E9F-903C-E99C3E1C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F2A1AF-3EE3-4EE7-9E4A-5128DD84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55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52A32-09A1-4615-967F-B5A724A4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9633B5-80E2-466E-AFB9-F29BFFCF8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A34A10-DAEA-4716-9058-9F44EE9B5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B3EAF8-C24D-4801-AF92-FE61CFD1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1496C6-C115-4643-BE2B-941D74C1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FC0DB0-D384-4160-B84B-812AD118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89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70568-D540-4578-8E1A-B58DAA11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A0D91E-031E-4774-B901-CD297C927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002AC2-0B6F-45E4-BB86-4EB02BDD4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FBB9EA-8D53-464E-BEA1-1D0A7772F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E725AA-BCBA-406A-8EC9-EF14E1381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9732C5-37B8-4671-9234-FBEE5B93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16C8CB-0750-45E3-BFE7-946EF89E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853620-42EE-48CB-A69E-9C77F8DE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26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64A40-5345-4B4E-BE85-487BD251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109477-27E1-4C3B-B6B7-2B7507A1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6FA1BA-EA9C-4792-ABFA-4C6933510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B277F6-0039-440E-B454-8CECFDEC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13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D5EB80-4BA8-4977-8F8A-AE8A3F91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6AE46A-0727-44C2-8666-921F5F97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513637-BA9F-44D4-A55C-8D6CA7FF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54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34E3A-4C78-4F38-B58C-426DB56D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24532-2434-447C-9781-0155706F6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D3BED9-5B4E-42A6-991A-BAB223B41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0C4E26-C249-4A43-B715-F6956F90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20744E-0D5B-4652-97D3-2091706B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8E1BC9-88F4-4965-9191-44FDF218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60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60E3D-DBEF-420E-B4D8-E51C3389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C33581-3C3B-4FD3-87B5-AE7C61789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5F8D12-0E6F-4645-AAD1-82BA74018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9A41AD-E7AF-41E2-A75B-217B1013B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0804C1-5190-43FF-89CC-DFDC1C2A2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2588B5-F230-4919-A6E7-54BF8D8D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48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5B33D6-0EC7-432C-A160-0B7B4823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B8F314-F15D-4700-AAB7-56B495A7E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2A08F1-50B7-4433-80A5-D6D626519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9D11C-2A62-4DAD-93A2-B46325654D0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3A3BD8-3C2F-44FE-BFBA-A26E96A73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BD9FBF-C89B-46DA-AD34-010CF7FD4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94A80-C804-4448-BA35-48861AED90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76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99D75-F9F1-4689-BCEF-F02C7CDB0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zh-CN" sz="4400" dirty="0"/>
              <a:t>《荒野大镖客</a:t>
            </a:r>
            <a:r>
              <a:rPr lang="en-US" altLang="zh-CN" sz="4400" dirty="0"/>
              <a:t>2</a:t>
            </a:r>
            <a:r>
              <a:rPr lang="zh-CN" altLang="zh-CN" sz="4400" dirty="0"/>
              <a:t>》中的大气渲染技术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E9D5E36-F326-4699-A76C-991D67604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3686" y="5071610"/>
            <a:ext cx="4441371" cy="969962"/>
          </a:xfrm>
        </p:spPr>
        <p:txBody>
          <a:bodyPr/>
          <a:lstStyle/>
          <a:p>
            <a:r>
              <a:rPr lang="en-US" altLang="zh-CN" dirty="0"/>
              <a:t>21951072 </a:t>
            </a:r>
            <a:r>
              <a:rPr lang="zh-CN" altLang="en-US" dirty="0"/>
              <a:t>符展展</a:t>
            </a:r>
          </a:p>
        </p:txBody>
      </p:sp>
    </p:spTree>
    <p:extLst>
      <p:ext uri="{BB962C8B-B14F-4D97-AF65-F5344CB8AC3E}">
        <p14:creationId xmlns:p14="http://schemas.microsoft.com/office/powerpoint/2010/main" val="3575654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170DDD8-11A9-4FA4-8033-E534DD012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D218C58F-0BC8-4D10-824B-18F11145E3A2}"/>
              </a:ext>
            </a:extLst>
          </p:cNvPr>
          <p:cNvSpPr txBox="1"/>
          <p:nvPr/>
        </p:nvSpPr>
        <p:spPr>
          <a:xfrm>
            <a:off x="9762174" y="6488668"/>
            <a:ext cx="242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No noise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199EB6BF-EA08-4E74-AE6C-F0084512E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9A85C1ED-F1DA-478F-A082-370295EC11D6}"/>
              </a:ext>
            </a:extLst>
          </p:cNvPr>
          <p:cNvSpPr txBox="1"/>
          <p:nvPr/>
        </p:nvSpPr>
        <p:spPr>
          <a:xfrm>
            <a:off x="9762174" y="6488668"/>
            <a:ext cx="242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1x3D noise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0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E3A09E8D-1992-4777-BAD2-861C61FFB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26" cy="6858000"/>
          </a:xfrm>
          <a:prstGeom prst="rect">
            <a:avLst/>
          </a:prstGeom>
        </p:spPr>
      </p:pic>
      <p:sp>
        <p:nvSpPr>
          <p:cNvPr id="3" name="TextBox 19">
            <a:extLst>
              <a:ext uri="{FF2B5EF4-FFF2-40B4-BE49-F238E27FC236}">
                <a16:creationId xmlns:a16="http://schemas.microsoft.com/office/drawing/2014/main" id="{0547F860-7F4E-4DB3-98F6-BFC8C9A95555}"/>
              </a:ext>
            </a:extLst>
          </p:cNvPr>
          <p:cNvSpPr txBox="1"/>
          <p:nvPr/>
        </p:nvSpPr>
        <p:spPr>
          <a:xfrm>
            <a:off x="8305230" y="6488668"/>
            <a:ext cx="388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1x3D noise + 2x2D displacement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7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8466ED2-4F7B-441A-B27C-1E30DD2AC501}"/>
              </a:ext>
            </a:extLst>
          </p:cNvPr>
          <p:cNvSpPr/>
          <p:nvPr/>
        </p:nvSpPr>
        <p:spPr>
          <a:xfrm>
            <a:off x="838200" y="1690688"/>
            <a:ext cx="39757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400" dirty="0"/>
              <a:t>512x512 R11G11B10 Texture</a:t>
            </a:r>
          </a:p>
          <a:p>
            <a:r>
              <a:rPr lang="en-GB" altLang="zh-CN" sz="2400" dirty="0">
                <a:solidFill>
                  <a:srgbClr val="FF0000"/>
                </a:solidFill>
              </a:rPr>
              <a:t>R</a:t>
            </a:r>
            <a:r>
              <a:rPr lang="en-GB" altLang="zh-CN" sz="2400" dirty="0"/>
              <a:t>: Fog start height</a:t>
            </a:r>
          </a:p>
          <a:p>
            <a:r>
              <a:rPr lang="en-GB" altLang="zh-CN" sz="2400" dirty="0">
                <a:solidFill>
                  <a:srgbClr val="00B050"/>
                </a:solidFill>
              </a:rPr>
              <a:t>G</a:t>
            </a:r>
            <a:r>
              <a:rPr lang="en-GB" altLang="zh-CN" sz="2400" dirty="0"/>
              <a:t>: Fog falloff distance</a:t>
            </a:r>
          </a:p>
          <a:p>
            <a:r>
              <a:rPr lang="en-GB" altLang="zh-CN" sz="2400" dirty="0">
                <a:solidFill>
                  <a:srgbClr val="0070C0"/>
                </a:solidFill>
              </a:rPr>
              <a:t>B</a:t>
            </a:r>
            <a:r>
              <a:rPr lang="en-GB" altLang="zh-CN" sz="2400" dirty="0"/>
              <a:t>: Density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61C2BA9-C16C-474B-BE3B-0BFE691F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雾的分布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D8B731A8-0D32-4E89-B0EE-C3D84849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396" y="1690688"/>
            <a:ext cx="3714044" cy="1860932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A3CE73B8-7044-46B5-9342-D9AC79EF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402" y="1690689"/>
            <a:ext cx="1860931" cy="18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view of a mountain&#10;&#10;Description automatically generated">
            <a:extLst>
              <a:ext uri="{FF2B5EF4-FFF2-40B4-BE49-F238E27FC236}">
                <a16:creationId xmlns:a16="http://schemas.microsoft.com/office/drawing/2014/main" id="{3C6F6D01-B786-472A-B91A-65FF4C3DB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60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C67CB852-3A5D-4354-9642-30CB8F0F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9B05A2E0-9FD8-4853-B51B-C63363FA3EA4}"/>
              </a:ext>
            </a:extLst>
          </p:cNvPr>
          <p:cNvSpPr txBox="1"/>
          <p:nvPr/>
        </p:nvSpPr>
        <p:spPr>
          <a:xfrm>
            <a:off x="114423" y="6270235"/>
            <a:ext cx="2463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Global height based fog</a:t>
            </a:r>
          </a:p>
        </p:txBody>
      </p:sp>
    </p:spTree>
    <p:extLst>
      <p:ext uri="{BB962C8B-B14F-4D97-AF65-F5344CB8AC3E}">
        <p14:creationId xmlns:p14="http://schemas.microsoft.com/office/powerpoint/2010/main" val="358199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 group of clouds in the sky&#10;&#10;Description automatically generated">
            <a:extLst>
              <a:ext uri="{FF2B5EF4-FFF2-40B4-BE49-F238E27FC236}">
                <a16:creationId xmlns:a16="http://schemas.microsoft.com/office/drawing/2014/main" id="{471BA28E-F9A0-42F1-AD04-A52FEB846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F8C0709-57D2-42A8-BBD7-986AE19587FB}"/>
              </a:ext>
            </a:extLst>
          </p:cNvPr>
          <p:cNvSpPr txBox="1">
            <a:spLocks/>
          </p:cNvSpPr>
          <p:nvPr/>
        </p:nvSpPr>
        <p:spPr>
          <a:xfrm>
            <a:off x="114423" y="5773117"/>
            <a:ext cx="2570720" cy="65100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Redemption" pitchFamily="2" charset="0"/>
              </a:rPr>
              <a:t>Fog Map</a:t>
            </a:r>
            <a:endParaRPr lang="en-GB" dirty="0">
              <a:solidFill>
                <a:schemeClr val="bg1"/>
              </a:solidFill>
              <a:latin typeface="Redemption" pitchFamily="2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741C6AE-1B03-453E-81BD-CBCFB3AA4FB6}"/>
              </a:ext>
            </a:extLst>
          </p:cNvPr>
          <p:cNvSpPr txBox="1"/>
          <p:nvPr/>
        </p:nvSpPr>
        <p:spPr>
          <a:xfrm>
            <a:off x="114423" y="6270235"/>
            <a:ext cx="2958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Global height based fog + fog map</a:t>
            </a:r>
          </a:p>
        </p:txBody>
      </p:sp>
    </p:spTree>
    <p:extLst>
      <p:ext uri="{BB962C8B-B14F-4D97-AF65-F5344CB8AC3E}">
        <p14:creationId xmlns:p14="http://schemas.microsoft.com/office/powerpoint/2010/main" val="185995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8466ED2-4F7B-441A-B27C-1E30DD2AC501}"/>
              </a:ext>
            </a:extLst>
          </p:cNvPr>
          <p:cNvSpPr/>
          <p:nvPr/>
        </p:nvSpPr>
        <p:spPr>
          <a:xfrm>
            <a:off x="838200" y="1690688"/>
            <a:ext cx="10678886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/>
              <a:t>雾体积是盒状或球状的对象，可以被添加到载体表面上，可以有</a:t>
            </a:r>
            <a:r>
              <a:rPr lang="en-US" altLang="zh-CN" sz="2400" dirty="0"/>
              <a:t>Alpha</a:t>
            </a:r>
            <a:r>
              <a:rPr lang="zh-CN" altLang="zh-CN" sz="2400" dirty="0"/>
              <a:t>分量</a:t>
            </a:r>
            <a:endParaRPr lang="en-GB" altLang="zh-CN" sz="32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61C2BA9-C16C-474B-BE3B-0BFE691F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雾的体积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8790D4D3-E90C-42F8-9DBC-B33417DD1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11" y="2550768"/>
            <a:ext cx="6775961" cy="38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0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30219C62-4DDA-4F15-92F3-9669A783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48" y="0"/>
            <a:ext cx="12300444" cy="69190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1714148-E4E4-4F87-B784-A59DE7E77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5223" y="5670882"/>
            <a:ext cx="2977120" cy="65100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Fog Volumes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4AC342A4-5A35-4F81-8C13-AF1DE413127E}"/>
              </a:ext>
            </a:extLst>
          </p:cNvPr>
          <p:cNvSpPr txBox="1"/>
          <p:nvPr/>
        </p:nvSpPr>
        <p:spPr>
          <a:xfrm>
            <a:off x="9055223" y="6167999"/>
            <a:ext cx="2463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Exterior (additive) volume</a:t>
            </a:r>
          </a:p>
        </p:txBody>
      </p:sp>
    </p:spTree>
    <p:extLst>
      <p:ext uri="{BB962C8B-B14F-4D97-AF65-F5344CB8AC3E}">
        <p14:creationId xmlns:p14="http://schemas.microsoft.com/office/powerpoint/2010/main" val="220611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78EC9DB-0A1B-4EA9-A73F-4F9D69BF8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48" y="-10201"/>
            <a:ext cx="12300444" cy="6919001"/>
          </a:xfrm>
          <a:prstGeom prst="rect">
            <a:avLst/>
          </a:prstGeom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7DE00A9D-9654-44AE-871F-CF0DA4100CE5}"/>
              </a:ext>
            </a:extLst>
          </p:cNvPr>
          <p:cNvSpPr txBox="1"/>
          <p:nvPr/>
        </p:nvSpPr>
        <p:spPr>
          <a:xfrm>
            <a:off x="9055223" y="6168000"/>
            <a:ext cx="2463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Interior (alpha) volume</a:t>
            </a:r>
          </a:p>
        </p:txBody>
      </p:sp>
    </p:spTree>
    <p:extLst>
      <p:ext uri="{BB962C8B-B14F-4D97-AF65-F5344CB8AC3E}">
        <p14:creationId xmlns:p14="http://schemas.microsoft.com/office/powerpoint/2010/main" val="379681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AFAE1-5D34-4358-998F-52C55204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大气渲染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29F4E-CC1B-4359-9EEA-DFDC175F9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/>
              <a:t>游戏内主要环境为不同气候区域的荒野，因此天空渲染是不可缺少的组成部分。在天空渲染中，主要光源为天空的自然光，主要对象为云和雾，从中分析两者产生的光照效果。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7742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8466ED2-4F7B-441A-B27C-1E30DD2AC501}"/>
              </a:ext>
            </a:extLst>
          </p:cNvPr>
          <p:cNvSpPr/>
          <p:nvPr/>
        </p:nvSpPr>
        <p:spPr>
          <a:xfrm>
            <a:off x="838199" y="527928"/>
            <a:ext cx="10678886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散射光计算，</a:t>
            </a:r>
            <a:r>
              <a:rPr lang="zh-CN" altLang="zh-CN" sz="2400" dirty="0"/>
              <a:t>散射光模型是基于物理的体积单次散射，</a:t>
            </a:r>
            <a:endParaRPr lang="en-GB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7D9E48-0BFD-41A2-A7D2-15B5A2F2F0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388253"/>
            <a:ext cx="9581091" cy="2040747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254F89D-A91B-48CB-89D7-66FC2369B2CA}"/>
                  </a:ext>
                </a:extLst>
              </p:cNvPr>
              <p:cNvSpPr/>
              <p:nvPr/>
            </p:nvSpPr>
            <p:spPr>
              <a:xfrm>
                <a:off x="1589313" y="4064131"/>
                <a:ext cx="9176657" cy="2265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zh-CN" dirty="0"/>
                  <a:t>计算</a:t>
                </a:r>
                <a14:m>
                  <m:oMath xmlns:m="http://schemas.openxmlformats.org/officeDocument/2006/math">
                    <m:r>
                      <a:rPr lang="en-US" altLang="zh-CN"/>
                      <m:t>𝑥</m:t>
                    </m:r>
                  </m:oMath>
                </a14:m>
                <a:r>
                  <a:rPr lang="zh-CN" altLang="zh-CN" dirty="0"/>
                  <a:t>处的散射光：</a:t>
                </a:r>
                <a14:m>
                  <m:oMath xmlns:m="http://schemas.openxmlformats.org/officeDocument/2006/math">
                    <m:r>
                      <a:rPr lang="en-US" altLang="zh-CN"/>
                      <m:t>𝐿𝑖</m:t>
                    </m:r>
                    <m:d>
                      <m:dPr>
                        <m:ctrlPr>
                          <a:rPr lang="zh-CN" altLang="zh-CN"/>
                        </m:ctrlPr>
                      </m:dPr>
                      <m:e>
                        <m:r>
                          <a:rPr lang="en-US" altLang="zh-CN"/>
                          <m:t>𝑎</m:t>
                        </m:r>
                        <m:r>
                          <a:rPr lang="en-US" altLang="zh-CN"/>
                          <m:t>,</m:t>
                        </m:r>
                        <m:r>
                          <a:rPr lang="en-US" altLang="zh-CN"/>
                          <m:t>𝑏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zh-CN" altLang="zh-CN" dirty="0"/>
                  <a:t>表示</a:t>
                </a:r>
                <a14:m>
                  <m:oMath xmlns:m="http://schemas.openxmlformats.org/officeDocument/2006/math">
                    <m:r>
                      <a:rPr lang="en-US" altLang="zh-CN"/>
                      <m:t>𝑎</m:t>
                    </m:r>
                  </m:oMath>
                </a14:m>
                <a:r>
                  <a:rPr lang="zh-CN" altLang="zh-CN" dirty="0"/>
                  <a:t>到</a:t>
                </a:r>
                <a14:m>
                  <m:oMath xmlns:m="http://schemas.openxmlformats.org/officeDocument/2006/math">
                    <m:r>
                      <a:rPr lang="en-US" altLang="zh-CN"/>
                      <m:t>𝑏</m:t>
                    </m:r>
                  </m:oMath>
                </a14:m>
                <a:r>
                  <a:rPr lang="zh-CN" altLang="zh-CN" dirty="0"/>
                  <a:t>的内散射光强，是</a:t>
                </a:r>
                <a14:m>
                  <m:oMath xmlns:m="http://schemas.openxmlformats.org/officeDocument/2006/math">
                    <m:r>
                      <a:rPr lang="en-US" altLang="zh-CN"/>
                      <m:t>𝑏</m:t>
                    </m:r>
                  </m:oMath>
                </a14:m>
                <a:r>
                  <a:rPr lang="zh-CN" altLang="zh-CN" dirty="0"/>
                  <a:t>处的光强乘透射系数与路径上各处散射光强的积分。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𝐿𝑖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𝑎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仿宋_GB2312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𝑏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ea typeface="仿宋_GB2312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𝐿𝑖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𝑏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𝑇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仿宋_GB2312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𝑎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仿宋_GB2312"/>
                        </a:rPr>
                        <m:t>,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𝑏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ea typeface="仿宋_GB2312"/>
                        </a:rPr>
                        <m:t>)+</m:t>
                      </m:r>
                      <m:nary>
                        <m:nary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𝑥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仿宋_GB2312"/>
                            </a:rPr>
                            <m:t>=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𝑎</m:t>
                          </m:r>
                        </m:sub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𝑏</m:t>
                          </m:r>
                        </m:sup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𝑆𝐿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𝑠𝑐𝑎𝑡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𝑇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仿宋_GB2312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𝑎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仿宋_GB2312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𝑥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仿宋_GB2312"/>
                            </a:rPr>
                            <m:t>)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254F89D-A91B-48CB-89D7-66FC2369B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13" y="4064131"/>
                <a:ext cx="9176657" cy="2265941"/>
              </a:xfrm>
              <a:prstGeom prst="rect">
                <a:avLst/>
              </a:prstGeom>
              <a:blipFill>
                <a:blip r:embed="rId3"/>
                <a:stretch>
                  <a:fillRect l="-598" r="-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361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DDB17DD-7898-46E9-AC29-5807F485B2D9}"/>
                  </a:ext>
                </a:extLst>
              </p:cNvPr>
              <p:cNvSpPr/>
              <p:nvPr/>
            </p:nvSpPr>
            <p:spPr>
              <a:xfrm>
                <a:off x="1077685" y="620483"/>
                <a:ext cx="7434943" cy="1108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𝑇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𝑎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,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𝑏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)=</m:t>
                      </m:r>
                      <m:sSup>
                        <m:sSup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−</m:t>
                          </m:r>
                          <m:nary>
                            <m:nary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𝑥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=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𝑒𝑥𝑡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𝑑𝑥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𝑇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(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𝑎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,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𝑏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)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仿宋_GB2312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𝑎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仿宋_GB231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𝑏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仿宋_GB2312"/>
                  </a:rPr>
                  <a:t>的透射系数，其中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𝜎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仿宋_GB2312"/>
                  </a:rPr>
                  <a:t>表示消散系数，跟材质有关。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DDB17DD-7898-46E9-AC29-5807F485B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5" y="620483"/>
                <a:ext cx="7434943" cy="1108509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12A747A-03E9-4D2D-9F8C-28E1ED633599}"/>
                  </a:ext>
                </a:extLst>
              </p:cNvPr>
              <p:cNvSpPr/>
              <p:nvPr/>
            </p:nvSpPr>
            <p:spPr>
              <a:xfrm>
                <a:off x="1077685" y="2364672"/>
                <a:ext cx="8066314" cy="951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𝑥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𝑎𝑏𝑠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𝑥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+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𝜎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𝑠𝑐𝑎𝑡</m:t>
                          </m:r>
                        </m:sub>
                      </m:sSub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𝜎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仿宋_GB2312"/>
                  </a:rPr>
                  <a:t> 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仿宋_GB2312"/>
                  </a:rPr>
                  <a:t>表示消散系数，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𝜎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𝑎𝑏𝑠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仿宋_GB2312"/>
                  </a:rPr>
                  <a:t> 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仿宋_GB2312"/>
                  </a:rPr>
                  <a:t>表示吸收系数，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𝜎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𝑠𝑐𝑎𝑡</m:t>
                        </m:r>
                      </m:sub>
                    </m:sSub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仿宋_GB2312"/>
                  </a:rPr>
                  <a:t> 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仿宋_GB2312"/>
                  </a:rPr>
                  <a:t>表示散射系数。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12A747A-03E9-4D2D-9F8C-28E1ED633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5" y="2364672"/>
                <a:ext cx="8066314" cy="951158"/>
              </a:xfrm>
              <a:prstGeom prst="rect">
                <a:avLst/>
              </a:prstGeom>
              <a:blipFill>
                <a:blip r:embed="rId3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74A5BB4-164F-4F92-AF62-8BFD84E040E2}"/>
                  </a:ext>
                </a:extLst>
              </p:cNvPr>
              <p:cNvSpPr/>
              <p:nvPr/>
            </p:nvSpPr>
            <p:spPr>
              <a:xfrm>
                <a:off x="1077686" y="3629257"/>
                <a:ext cx="9002486" cy="2146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𝑆𝐿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𝑥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𝑙𝑖𝑔h𝑡𝑠</m:t>
                              </m:r>
                            </m:e>
                          </m:d>
                        </m:sup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𝑔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𝑉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𝑖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𝑥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𝐿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𝑖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𝑆𝐿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 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𝑥</m:t>
                    </m:r>
                  </m:oMath>
                </a14:m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处的散射光强，为所有光源散射效果的叠加。其中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𝑃</m:t>
                    </m:r>
                  </m:oMath>
                </a14:m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表示光通过介质的散射情况，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𝑉</m:t>
                    </m:r>
                  </m:oMath>
                </a14:m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表示可见性，类型阴影的性质，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𝐿</m:t>
                    </m:r>
                  </m:oMath>
                </a14:m>
                <a:r>
                  <a:rPr lang="zh-CN" altLang="zh-CN" kern="100" dirty="0">
                    <a:latin typeface="Times New Roman" panose="02020603050405020304" pitchFamily="18" charset="0"/>
                    <a:ea typeface="仿宋_GB2312"/>
                  </a:rPr>
                  <a:t>表示光源。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74A5BB4-164F-4F92-AF62-8BFD84E04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6" y="3629257"/>
                <a:ext cx="9002486" cy="2146293"/>
              </a:xfrm>
              <a:prstGeom prst="rect">
                <a:avLst/>
              </a:prstGeom>
              <a:blipFill>
                <a:blip r:embed="rId4"/>
                <a:stretch>
                  <a:fillRect l="-609" r="-542" b="-3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80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B942F60-30E0-4D2A-927C-AF0D7908D21F}"/>
                  </a:ext>
                </a:extLst>
              </p:cNvPr>
              <p:cNvSpPr/>
              <p:nvPr/>
            </p:nvSpPr>
            <p:spPr>
              <a:xfrm>
                <a:off x="1186542" y="672315"/>
                <a:ext cx="9720943" cy="1710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𝑃</m:t>
                    </m:r>
                  </m:oMath>
                </a14:m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 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：第一项是基于</a:t>
                </a:r>
                <a:r>
                  <a:rPr lang="en-US" altLang="zh-CN" kern="100" dirty="0" err="1">
                    <a:latin typeface="Cambria Math" panose="02040503050406030204" pitchFamily="18" charset="0"/>
                    <a:ea typeface="仿宋_GB2312"/>
                  </a:rPr>
                  <a:t>Henyey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-Greenstein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相位方程的（简称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𝐻𝐺</m:t>
                    </m:r>
                  </m:oMath>
                </a14:m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），对于前向散射处理的比较好，第二项使用多级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𝐻𝐺</m:t>
                    </m:r>
                  </m:oMath>
                </a14:m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模型来模拟多次散射， 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𝑀</m:t>
                    </m:r>
                  </m:oMath>
                </a14:m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表示散射次数，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kern="100">
                            <a:latin typeface="Cambria Math" panose="02040503050406030204" pitchFamily="18" charset="0"/>
                            <a:ea typeface="仿宋_GB231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仿宋_GB2312"/>
                          </a:rPr>
                          <m:t>𝑤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仿宋_GB231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,</a:t>
                </a:r>
                <a14:m>
                  <m:oMath xmlns:m="http://schemas.openxmlformats.org/officeDocument/2006/math">
                    <m:r>
                      <a:rPr lang="zh-CN" altLang="zh-CN" kern="100">
                        <a:latin typeface="Cambria Math" panose="02040503050406030204" pitchFamily="18" charset="0"/>
                        <a:ea typeface="仿宋_GB2312"/>
                      </a:rPr>
                      <m:t> </m:t>
                    </m:r>
                    <m:sSub>
                      <m:sSubPr>
                        <m:ctrlPr>
                          <a:rPr lang="zh-CN" altLang="zh-CN" kern="100">
                            <a:latin typeface="Cambria Math" panose="02040503050406030204" pitchFamily="18" charset="0"/>
                            <a:ea typeface="仿宋_GB2312"/>
                          </a:rPr>
                        </m:ctrlPr>
                      </m:sSubPr>
                      <m:e>
                        <m:r>
                          <a:rPr lang="en-US" altLang="zh-CN" kern="100">
                            <a:latin typeface="Cambria Math" panose="02040503050406030204" pitchFamily="18" charset="0"/>
                            <a:ea typeface="仿宋_GB2312"/>
                          </a:rPr>
                          <m:t>𝑤</m:t>
                        </m:r>
                      </m:e>
                      <m:sub>
                        <m:r>
                          <a:rPr lang="en-US" altLang="zh-CN" kern="100">
                            <a:latin typeface="Cambria Math" panose="02040503050406030204" pitchFamily="18" charset="0"/>
                            <a:ea typeface="仿宋_GB231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表示各级比重。其中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𝑔</m:t>
                    </m:r>
                  </m:oMath>
                </a14:m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表示前向到后向的中间值，为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[-1,1]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𝜃</m:t>
                    </m:r>
                  </m:oMath>
                </a14:m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表示角度。处理后向散射时使用一个技巧来模拟，取后向散射值为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max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⁡(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𝑃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,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𝑣</m:t>
                    </m:r>
                    <m: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)</m:t>
                    </m:r>
                  </m:oMath>
                </a14:m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，这里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v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是由物体材质获得的。</a:t>
                </a:r>
                <a:endParaRPr lang="zh-CN" altLang="zh-CN" sz="2400" dirty="0"/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B942F60-30E0-4D2A-927C-AF0D7908D2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542" y="672315"/>
                <a:ext cx="9720943" cy="1710148"/>
              </a:xfrm>
              <a:prstGeom prst="rect">
                <a:avLst/>
              </a:prstGeom>
              <a:blipFill>
                <a:blip r:embed="rId2"/>
                <a:stretch>
                  <a:fillRect l="-565" r="-565" b="-4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5F9C76E-2160-44C6-A7B8-8C3FBE42CA73}"/>
                  </a:ext>
                </a:extLst>
              </p:cNvPr>
              <p:cNvSpPr/>
              <p:nvPr/>
            </p:nvSpPr>
            <p:spPr>
              <a:xfrm>
                <a:off x="2590800" y="2581814"/>
                <a:ext cx="6096000" cy="18937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𝑃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𝑔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, 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𝜃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仿宋_GB231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仿宋_GB2312"/>
                              </a:rPr>
                              <m:t>𝑒𝑥𝑡</m:t>
                            </m:r>
                          </m:sub>
                        </m:sSub>
                      </m:e>
                    </m:d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=</m:t>
                    </m:r>
                  </m:oMath>
                </a14:m>
                <a:r>
                  <a:rPr lang="en-US" altLang="zh-CN" i="1" kern="100" dirty="0">
                    <a:latin typeface="Cambria Math" panose="02040503050406030204" pitchFamily="18" charset="0"/>
                    <a:ea typeface="仿宋_GB231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𝐻𝐺</m:t>
                    </m:r>
                    <m:d>
                      <m:d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𝑔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, 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𝑤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0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+</m:t>
                    </m:r>
                    <m:f>
                      <m:f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仿宋_GB231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仿宋_GB231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仿宋_GB2312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仿宋_GB2312"/>
                              </a:rPr>
                              <m:t>𝑒𝑥𝑡</m:t>
                            </m:r>
                          </m:sub>
                        </m:sSub>
                      </m:num>
                      <m:den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𝑀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𝑗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=1</m:t>
                        </m:r>
                      </m:sub>
                      <m:sup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  <a:hlinkClick r:id="" action="ppaction://noaction"/>
                          </a:rPr>
                          <m:t>𝑀</m:t>
                        </m:r>
                      </m:sup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仿宋_GB2312"/>
                          </a:rPr>
                          <m:t>𝐻𝐺</m:t>
                        </m:r>
                        <m:d>
                          <m:d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zh-CN" i="1" kern="1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zh-CN" altLang="zh-CN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zh-CN" altLang="zh-CN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zh-CN" i="1" kern="100">
                                                <a:latin typeface="Cambria Math" panose="02040503050406030204" pitchFamily="18" charset="0"/>
                                                <a:ea typeface="仿宋_GB2312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zh-CN" i="1" kern="100">
                                                <a:latin typeface="Cambria Math" panose="02040503050406030204" pitchFamily="18" charset="0"/>
                                                <a:ea typeface="仿宋_GB2312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</m:e>
                              <m:sup>
                                <m:r>
                                  <a:rPr lang="en-US" altLang="zh-CN" i="1" kern="100">
                                    <a:latin typeface="Cambria Math" panose="02040503050406030204" pitchFamily="18" charset="0"/>
                                    <a:ea typeface="仿宋_GB2312"/>
                                  </a:rPr>
                                  <m:t>𝑗</m:t>
                                </m:r>
                              </m:sup>
                            </m:sSup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仿宋_GB2312"/>
                              </a:rPr>
                              <m:t>𝑔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仿宋_GB2312"/>
                              </a:rPr>
                              <m:t>, </m:t>
                            </m:r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仿宋_GB2312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ea typeface="仿宋_GB2312"/>
                        </a:rPr>
                        <m:t>𝐻𝐺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𝑔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仿宋_GB2312"/>
                            </a:rPr>
                            <m:t>,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𝜃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ea typeface="仿宋_GB2312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仿宋_GB2312"/>
                            </a:rPr>
                            <m:t>1</m:t>
                          </m:r>
                        </m:num>
                        <m:den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仿宋_GB2312"/>
                            </a:rPr>
                            <m:t>4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kern="100">
                              <a:latin typeface="Cambria Math" panose="02040503050406030204" pitchFamily="18" charset="0"/>
                              <a:ea typeface="仿宋_GB2312"/>
                            </a:rPr>
                            <m:t>1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ea typeface="仿宋_GB2312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kern="100"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−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𝑔</m:t>
                              </m:r>
                              <m:func>
                                <m:func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kern="100"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ea typeface="仿宋_GB2312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ea typeface="仿宋_GB2312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5F9C76E-2160-44C6-A7B8-8C3FBE42C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581814"/>
                <a:ext cx="6096000" cy="1893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2763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7274CF-D16C-4428-B170-B3AB996B47F4}"/>
                  </a:ext>
                </a:extLst>
              </p:cNvPr>
              <p:cNvSpPr/>
              <p:nvPr/>
            </p:nvSpPr>
            <p:spPr>
              <a:xfrm>
                <a:off x="957943" y="550583"/>
                <a:ext cx="10276114" cy="318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𝑉</m:t>
                    </m:r>
                  </m:oMath>
                </a14:m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 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：和直接光照不一样的是，这是一个散射过程，所以正确的结果应该是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ray march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过程中每一步的可见性情况的叠加。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仿宋_GB2312"/>
                      </a:rPr>
                      <m:t>𝑉</m:t>
                    </m:r>
                  </m:oMath>
                </a14:m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分为三部分，级联局部阴影，地形阴影，云层阴影。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级联局部阴影：是局部光源产生的阴影贴图。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地形阴影：使用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ray march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生成一张格式为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128x128 RG16F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的纹理，储存地形与太阳光的阴影贴图，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R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表示交点高度，确定可见性，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G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表示光线长度，用于产生软阴影。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云层阴影：使用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ray march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生成一张格式为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768x768 R16F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的纹理，产生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6 mipmaps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，储存云层与太阳光的阴影贴图，使用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ESM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技术生成软阴影。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7274CF-D16C-4428-B170-B3AB996B4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43" y="550583"/>
                <a:ext cx="10276114" cy="3182281"/>
              </a:xfrm>
              <a:prstGeom prst="rect">
                <a:avLst/>
              </a:prstGeom>
              <a:blipFill>
                <a:blip r:embed="rId2"/>
                <a:stretch>
                  <a:fillRect l="-474" r="-474" b="-2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0418F3-E447-4669-8A02-A06FFB6BEC54}"/>
                  </a:ext>
                </a:extLst>
              </p:cNvPr>
              <p:cNvSpPr/>
              <p:nvPr/>
            </p:nvSpPr>
            <p:spPr>
              <a:xfrm>
                <a:off x="957943" y="4005961"/>
                <a:ext cx="10276114" cy="1935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kern="100">
                        <a:latin typeface="Cambria Math" panose="02040503050406030204" pitchFamily="18" charset="0"/>
                        <a:ea typeface="仿宋_GB2312"/>
                      </a:rPr>
                      <m:t>L</m:t>
                    </m:r>
                  </m:oMath>
                </a14:m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 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：包括三部分，远处环境光，近处环境光，局部光。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远处环境光：使用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ray march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方法的，获取天空环境光。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近处环境光：使用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voxelization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方法的，使用辐照度探针，加上天空环境光。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局部光：从</a:t>
                </a:r>
                <a:r>
                  <a:rPr lang="en-US" altLang="zh-CN" kern="100" dirty="0">
                    <a:latin typeface="Cambria Math" panose="02040503050406030204" pitchFamily="18" charset="0"/>
                    <a:ea typeface="仿宋_GB2312"/>
                  </a:rPr>
                  <a:t>light volume</a:t>
                </a:r>
                <a:r>
                  <a:rPr lang="zh-CN" altLang="zh-CN" kern="100" dirty="0">
                    <a:latin typeface="Cambria Math" panose="02040503050406030204" pitchFamily="18" charset="0"/>
                    <a:ea typeface="仿宋_GB2312"/>
                  </a:rPr>
                  <a:t>中采样。</a:t>
                </a:r>
                <a:endParaRPr lang="zh-CN" altLang="zh-CN" sz="14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40418F3-E447-4669-8A02-A06FFB6BE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43" y="4005961"/>
                <a:ext cx="10276114" cy="1935786"/>
              </a:xfrm>
              <a:prstGeom prst="rect">
                <a:avLst/>
              </a:prstGeom>
              <a:blipFill>
                <a:blip r:embed="rId3"/>
                <a:stretch>
                  <a:fillRect l="-474" b="-4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998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628D0CF3-A5B6-4A9F-A29F-C4A37BB4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2D8F9C99-B4F3-44FB-9335-E2855A244F0E}"/>
              </a:ext>
            </a:extLst>
          </p:cNvPr>
          <p:cNvSpPr txBox="1"/>
          <p:nvPr/>
        </p:nvSpPr>
        <p:spPr>
          <a:xfrm>
            <a:off x="8243946" y="6257989"/>
            <a:ext cx="169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Phase octave 0</a:t>
            </a:r>
          </a:p>
        </p:txBody>
      </p:sp>
    </p:spTree>
    <p:extLst>
      <p:ext uri="{BB962C8B-B14F-4D97-AF65-F5344CB8AC3E}">
        <p14:creationId xmlns:p14="http://schemas.microsoft.com/office/powerpoint/2010/main" val="1911099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BEDA67BC-D73B-4191-BFBD-B6FE53F70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858000"/>
          </a:xfrm>
          <a:prstGeom prst="rect">
            <a:avLst/>
          </a:prstGeom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ED5A4E94-715D-457E-A6EB-DEE48B62E984}"/>
              </a:ext>
            </a:extLst>
          </p:cNvPr>
          <p:cNvSpPr txBox="1"/>
          <p:nvPr/>
        </p:nvSpPr>
        <p:spPr>
          <a:xfrm>
            <a:off x="8243946" y="6257989"/>
            <a:ext cx="25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Phase octave 0 + 1</a:t>
            </a:r>
          </a:p>
        </p:txBody>
      </p:sp>
    </p:spTree>
    <p:extLst>
      <p:ext uri="{BB962C8B-B14F-4D97-AF65-F5344CB8AC3E}">
        <p14:creationId xmlns:p14="http://schemas.microsoft.com/office/powerpoint/2010/main" val="148216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D211AC3A-0541-4C42-B58E-933C936AB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8"/>
            <a:ext cx="12191999" cy="6858000"/>
          </a:xfrm>
          <a:prstGeom prst="rect">
            <a:avLst/>
          </a:prstGeom>
        </p:spPr>
      </p:pic>
      <p:sp>
        <p:nvSpPr>
          <p:cNvPr id="3" name="TextBox 13">
            <a:extLst>
              <a:ext uri="{FF2B5EF4-FFF2-40B4-BE49-F238E27FC236}">
                <a16:creationId xmlns:a16="http://schemas.microsoft.com/office/drawing/2014/main" id="{D400E810-8F25-49A9-8309-6FA004445536}"/>
              </a:ext>
            </a:extLst>
          </p:cNvPr>
          <p:cNvSpPr txBox="1"/>
          <p:nvPr/>
        </p:nvSpPr>
        <p:spPr>
          <a:xfrm>
            <a:off x="8243947" y="6257989"/>
            <a:ext cx="390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Phase octave 0 + 1 + back scattering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14F7B3-6034-41E2-AEF6-BF492DB9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3947" y="5781170"/>
            <a:ext cx="3615748" cy="65100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Phase Function</a:t>
            </a:r>
          </a:p>
        </p:txBody>
      </p:sp>
    </p:spTree>
    <p:extLst>
      <p:ext uri="{BB962C8B-B14F-4D97-AF65-F5344CB8AC3E}">
        <p14:creationId xmlns:p14="http://schemas.microsoft.com/office/powerpoint/2010/main" val="398380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8466ED2-4F7B-441A-B27C-1E30DD2AC501}"/>
              </a:ext>
            </a:extLst>
          </p:cNvPr>
          <p:cNvSpPr/>
          <p:nvPr/>
        </p:nvSpPr>
        <p:spPr>
          <a:xfrm>
            <a:off x="914401" y="620196"/>
            <a:ext cx="1959428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可见性计算</a:t>
            </a:r>
            <a:endParaRPr lang="en-GB" altLang="zh-CN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61AE4CC-A9C5-4CDF-8F29-E02B98207360}"/>
              </a:ext>
            </a:extLst>
          </p:cNvPr>
          <p:cNvSpPr/>
          <p:nvPr/>
        </p:nvSpPr>
        <p:spPr>
          <a:xfrm>
            <a:off x="4963887" y="365125"/>
            <a:ext cx="35596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地形阴影</a:t>
            </a:r>
            <a:endParaRPr lang="en-US" altLang="zh-CN" sz="2400" dirty="0"/>
          </a:p>
          <a:p>
            <a:r>
              <a:rPr lang="en-GB" altLang="zh-CN" sz="2400" dirty="0"/>
              <a:t>128x128 RG16F</a:t>
            </a:r>
          </a:p>
          <a:p>
            <a:r>
              <a:rPr lang="en-GB" altLang="zh-CN" sz="2400" dirty="0">
                <a:solidFill>
                  <a:srgbClr val="FF0000"/>
                </a:solidFill>
              </a:rPr>
              <a:t>R</a:t>
            </a:r>
            <a:r>
              <a:rPr lang="en-GB" altLang="zh-CN" sz="2400" dirty="0"/>
              <a:t>: Intersection height</a:t>
            </a:r>
          </a:p>
          <a:p>
            <a:r>
              <a:rPr lang="en-GB" altLang="zh-CN" sz="2400" dirty="0">
                <a:solidFill>
                  <a:srgbClr val="00B050"/>
                </a:solidFill>
              </a:rPr>
              <a:t>G</a:t>
            </a:r>
            <a:r>
              <a:rPr lang="en-GB" altLang="zh-CN" sz="2400" dirty="0"/>
              <a:t>: Ray length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25A1BE42-D115-4CC4-932C-D6EB40C2A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377" y="4348123"/>
            <a:ext cx="1905266" cy="1905266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522EBD1-B318-4D7B-BF9A-5EC2E816F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377" y="2263470"/>
            <a:ext cx="1905266" cy="19052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04C8454-71D0-4B41-BE74-4C62A02DC0E9}"/>
              </a:ext>
            </a:extLst>
          </p:cNvPr>
          <p:cNvSpPr/>
          <p:nvPr/>
        </p:nvSpPr>
        <p:spPr>
          <a:xfrm>
            <a:off x="8164287" y="394910"/>
            <a:ext cx="35596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云层</a:t>
            </a:r>
            <a:r>
              <a:rPr lang="zh-CN" altLang="zh-CN" sz="2400" dirty="0"/>
              <a:t>阴影</a:t>
            </a:r>
            <a:endParaRPr lang="en-US" altLang="zh-CN" sz="2400" dirty="0"/>
          </a:p>
          <a:p>
            <a:r>
              <a:rPr lang="en-GB" altLang="zh-CN" sz="2400" dirty="0"/>
              <a:t>768x768 R16F, 6 </a:t>
            </a:r>
            <a:r>
              <a:rPr lang="en-GB" altLang="zh-CN" sz="2400" dirty="0" err="1"/>
              <a:t>mips</a:t>
            </a:r>
            <a:endParaRPr lang="en-GB" altLang="zh-CN" sz="2400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0C4311B-421B-4BD1-8875-7C2AADC0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672" y="1572714"/>
            <a:ext cx="1590900" cy="1590900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54527332-9216-4563-B368-4922C6E5B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672" y="3298551"/>
            <a:ext cx="1590900" cy="1590900"/>
          </a:xfrm>
          <a:prstGeom prst="rect">
            <a:avLst/>
          </a:prstGeom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AEE53399-F9DA-467E-B59B-FC2A57EF8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672" y="5024387"/>
            <a:ext cx="1590900" cy="15909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04727B8-4374-436F-A17A-691153E5CD7D}"/>
              </a:ext>
            </a:extLst>
          </p:cNvPr>
          <p:cNvSpPr/>
          <p:nvPr/>
        </p:nvSpPr>
        <p:spPr>
          <a:xfrm>
            <a:off x="914401" y="2639245"/>
            <a:ext cx="3559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级联局部</a:t>
            </a:r>
            <a:r>
              <a:rPr lang="zh-CN" altLang="zh-CN" sz="2400" dirty="0"/>
              <a:t>阴影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72832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8466ED2-4F7B-441A-B27C-1E30DD2AC501}"/>
              </a:ext>
            </a:extLst>
          </p:cNvPr>
          <p:cNvSpPr/>
          <p:nvPr/>
        </p:nvSpPr>
        <p:spPr>
          <a:xfrm>
            <a:off x="914401" y="1322585"/>
            <a:ext cx="10678886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光强计算</a:t>
            </a:r>
            <a:endParaRPr lang="en-GB" altLang="zh-CN" sz="24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61C2BA9-C16C-474B-BE3B-0BFE691F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渲染算法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964D05-6A97-48FD-BB46-C2316BB967BE}"/>
              </a:ext>
            </a:extLst>
          </p:cNvPr>
          <p:cNvSpPr/>
          <p:nvPr/>
        </p:nvSpPr>
        <p:spPr>
          <a:xfrm>
            <a:off x="838200" y="3794908"/>
            <a:ext cx="5921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近处 </a:t>
            </a:r>
            <a:r>
              <a:rPr lang="en-GB" altLang="zh-CN" sz="2400" dirty="0"/>
              <a:t>For frustum volume</a:t>
            </a:r>
            <a:r>
              <a:rPr lang="zh-CN" altLang="en-US" sz="2400" dirty="0"/>
              <a:t>：辐照度探针</a:t>
            </a:r>
            <a:endParaRPr lang="en-GB" altLang="zh-CN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D22A025-2E81-4BA8-8ECE-308E34E2A1E8}"/>
              </a:ext>
            </a:extLst>
          </p:cNvPr>
          <p:cNvSpPr/>
          <p:nvPr/>
        </p:nvSpPr>
        <p:spPr>
          <a:xfrm>
            <a:off x="838200" y="3062033"/>
            <a:ext cx="5595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远处 </a:t>
            </a:r>
            <a:r>
              <a:rPr lang="en-GB" altLang="zh-CN" sz="2400" dirty="0"/>
              <a:t>For raymarching</a:t>
            </a:r>
            <a:r>
              <a:rPr lang="zh-CN" altLang="en-US" sz="2400" dirty="0"/>
              <a:t>：天空的环境光</a:t>
            </a:r>
            <a:endParaRPr lang="en-GB" altLang="zh-CN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646BD7-DE79-4CE5-B79A-7F50C463B5A7}"/>
              </a:ext>
            </a:extLst>
          </p:cNvPr>
          <p:cNvSpPr/>
          <p:nvPr/>
        </p:nvSpPr>
        <p:spPr>
          <a:xfrm>
            <a:off x="838200" y="2329158"/>
            <a:ext cx="3559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环境光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49089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B910A39-98D0-4710-AD1C-23B6CDFAD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6BCAD8FB-F0E5-4E7B-B7F5-A127B72A06AC}"/>
              </a:ext>
            </a:extLst>
          </p:cNvPr>
          <p:cNvSpPr txBox="1"/>
          <p:nvPr/>
        </p:nvSpPr>
        <p:spPr>
          <a:xfrm>
            <a:off x="8405345" y="6232161"/>
            <a:ext cx="197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 Ambient Light</a:t>
            </a:r>
          </a:p>
        </p:txBody>
      </p:sp>
    </p:spTree>
    <p:extLst>
      <p:ext uri="{BB962C8B-B14F-4D97-AF65-F5344CB8AC3E}">
        <p14:creationId xmlns:p14="http://schemas.microsoft.com/office/powerpoint/2010/main" val="407879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FEAAF4-3D53-49FF-A16F-E6BC6767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三个部分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2EE8B8-547D-4F61-BA83-C0336A98C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139"/>
            <a:ext cx="10515600" cy="490673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zh-CN" sz="2400" dirty="0"/>
              <a:t>对象建模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）云（</a:t>
            </a:r>
            <a:r>
              <a:rPr lang="en-US" altLang="zh-CN" sz="2400" dirty="0"/>
              <a:t>2</a:t>
            </a:r>
            <a:r>
              <a:rPr lang="zh-CN" altLang="en-US" sz="2400" dirty="0"/>
              <a:t>）雾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zh-CN" sz="2400" dirty="0"/>
              <a:t>渲染算法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）散射光计算（</a:t>
            </a:r>
            <a:r>
              <a:rPr lang="en-US" altLang="zh-CN" sz="2400" dirty="0"/>
              <a:t>2</a:t>
            </a:r>
            <a:r>
              <a:rPr lang="zh-CN" altLang="en-US" sz="2400" dirty="0"/>
              <a:t>）体积网格（</a:t>
            </a:r>
            <a:r>
              <a:rPr lang="en-US" altLang="zh-CN" sz="2400" dirty="0"/>
              <a:t>3</a:t>
            </a:r>
            <a:r>
              <a:rPr lang="zh-CN" altLang="en-US" sz="2400" dirty="0"/>
              <a:t>）场景计算</a:t>
            </a:r>
            <a:endParaRPr lang="en-US" altLang="zh-CN" sz="24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zh-CN" sz="2400" dirty="0"/>
              <a:t>优化措施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Raymarch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5795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68296493-9FA3-4984-B401-A614A1B8D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A083E379-5855-433A-8057-C27A3B010822}"/>
              </a:ext>
            </a:extLst>
          </p:cNvPr>
          <p:cNvSpPr txBox="1"/>
          <p:nvPr/>
        </p:nvSpPr>
        <p:spPr>
          <a:xfrm>
            <a:off x="8405345" y="6232161"/>
            <a:ext cx="296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Sky average</a:t>
            </a:r>
          </a:p>
        </p:txBody>
      </p:sp>
    </p:spTree>
    <p:extLst>
      <p:ext uri="{BB962C8B-B14F-4D97-AF65-F5344CB8AC3E}">
        <p14:creationId xmlns:p14="http://schemas.microsoft.com/office/powerpoint/2010/main" val="385607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5E873E7F-108E-415A-87D0-7EA86E24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TextBox 10">
            <a:extLst>
              <a:ext uri="{FF2B5EF4-FFF2-40B4-BE49-F238E27FC236}">
                <a16:creationId xmlns:a16="http://schemas.microsoft.com/office/drawing/2014/main" id="{7077F98E-353B-467C-954E-C95492BAF7FA}"/>
              </a:ext>
            </a:extLst>
          </p:cNvPr>
          <p:cNvSpPr txBox="1"/>
          <p:nvPr/>
        </p:nvSpPr>
        <p:spPr>
          <a:xfrm>
            <a:off x="8405345" y="6232161"/>
            <a:ext cx="3928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Irradiance probes + AO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2BAEDE-77E7-409C-8F3E-1769DC80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345" y="5766549"/>
            <a:ext cx="3328687" cy="65100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Ambient Light</a:t>
            </a:r>
          </a:p>
        </p:txBody>
      </p:sp>
    </p:spTree>
    <p:extLst>
      <p:ext uri="{BB962C8B-B14F-4D97-AF65-F5344CB8AC3E}">
        <p14:creationId xmlns:p14="http://schemas.microsoft.com/office/powerpoint/2010/main" val="280085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 picture containing sky, outdoor, building, track&#10;&#10;Description automatically generated">
            <a:extLst>
              <a:ext uri="{FF2B5EF4-FFF2-40B4-BE49-F238E27FC236}">
                <a16:creationId xmlns:a16="http://schemas.microsoft.com/office/drawing/2014/main" id="{7E7A100B-6A78-4983-AF2A-84B8F37C6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243D457-1FB2-4702-B642-52A7AC31AEA5}"/>
              </a:ext>
            </a:extLst>
          </p:cNvPr>
          <p:cNvSpPr txBox="1">
            <a:spLocks/>
          </p:cNvSpPr>
          <p:nvPr/>
        </p:nvSpPr>
        <p:spPr>
          <a:xfrm>
            <a:off x="8699500" y="368300"/>
            <a:ext cx="33528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latin typeface="Redemption" pitchFamily="2" charset="0"/>
              </a:rPr>
              <a:t>Local Lights</a:t>
            </a:r>
            <a:endParaRPr lang="en-GB" dirty="0">
              <a:solidFill>
                <a:schemeClr val="bg1"/>
              </a:solidFill>
              <a:latin typeface="Redempti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6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8466ED2-4F7B-441A-B27C-1E30DD2AC501}"/>
              </a:ext>
            </a:extLst>
          </p:cNvPr>
          <p:cNvSpPr/>
          <p:nvPr/>
        </p:nvSpPr>
        <p:spPr>
          <a:xfrm>
            <a:off x="674913" y="1549135"/>
            <a:ext cx="6988629" cy="1430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使用</a:t>
            </a:r>
            <a:r>
              <a:rPr lang="en-US" altLang="zh-CN" sz="2000" dirty="0"/>
              <a:t>frustum voxel grid</a:t>
            </a:r>
            <a:r>
              <a:rPr lang="zh-CN" altLang="zh-CN" sz="2000" dirty="0"/>
              <a:t>存储低精度的场景</a:t>
            </a:r>
            <a:r>
              <a:rPr lang="en-US" altLang="zh-CN" sz="2000" dirty="0"/>
              <a:t>volume</a:t>
            </a:r>
            <a:r>
              <a:rPr lang="zh-CN" altLang="zh-CN" sz="2000" dirty="0"/>
              <a:t>信息，用于低频信息渲染，其中存了三种信息，阴影信息，材质信息，光照信息。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61C2BA9-C16C-474B-BE3B-0BFE691F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Frustum Voxel Grid</a:t>
            </a:r>
            <a:endParaRPr lang="zh-CN" alt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3B3A058-4CE2-4468-925F-F056F7561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5" y="1799545"/>
            <a:ext cx="3959859" cy="34803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3AC0231-882B-4931-877D-2722E9980285}"/>
                  </a:ext>
                </a:extLst>
              </p:cNvPr>
              <p:cNvSpPr/>
              <p:nvPr/>
            </p:nvSpPr>
            <p:spPr>
              <a:xfrm>
                <a:off x="674913" y="3040034"/>
                <a:ext cx="6803572" cy="2815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2000" b="1" dirty="0"/>
                  <a:t>阴影信息：</a:t>
                </a:r>
                <a:r>
                  <a:rPr lang="zh-CN" altLang="zh-CN" sz="2000" dirty="0"/>
                  <a:t>格式为</a:t>
                </a:r>
                <a:r>
                  <a:rPr lang="en-US" altLang="zh-CN" sz="2000" dirty="0"/>
                  <a:t>R16F</a:t>
                </a:r>
                <a:r>
                  <a:rPr lang="zh-CN" altLang="zh-CN" sz="2000" dirty="0"/>
                  <a:t>，包括了级联阴影、地形阴影，云层阴影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b="1" dirty="0"/>
                  <a:t>材质信息：</a:t>
                </a:r>
                <a:r>
                  <a:rPr lang="zh-CN" altLang="zh-CN" sz="2000" dirty="0"/>
                  <a:t>格式为</a:t>
                </a:r>
                <a:r>
                  <a:rPr lang="en-US" altLang="zh-CN" sz="2000" dirty="0"/>
                  <a:t>RGBA8UB</a:t>
                </a:r>
                <a:r>
                  <a:rPr lang="zh-CN" altLang="zh-CN" sz="2000" dirty="0"/>
                  <a:t>的两个</a:t>
                </a:r>
                <a:r>
                  <a:rPr lang="en-US" altLang="zh-CN" sz="2000" dirty="0"/>
                  <a:t>volume</a:t>
                </a:r>
                <a:r>
                  <a:rPr lang="zh-CN" altLang="zh-CN" sz="2000" dirty="0"/>
                  <a:t>，包括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/>
                        </m:ctrlPr>
                      </m:sSubPr>
                      <m:e>
                        <m:r>
                          <a:rPr lang="en-US" altLang="zh-CN" sz="2000" i="1"/>
                          <m:t>𝜎</m:t>
                        </m:r>
                      </m:e>
                      <m:sub>
                        <m:r>
                          <a:rPr lang="en-US" altLang="zh-CN" sz="2000" i="1"/>
                          <m:t>𝑎𝑏𝑠</m:t>
                        </m:r>
                      </m:sub>
                    </m:sSub>
                  </m:oMath>
                </a14:m>
                <a:r>
                  <a:rPr lang="zh-CN" altLang="zh-CN" sz="20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/>
                        </m:ctrlPr>
                      </m:sSubPr>
                      <m:e>
                        <m:r>
                          <a:rPr lang="en-US" altLang="zh-CN" sz="2000" i="1"/>
                          <m:t>𝜎</m:t>
                        </m:r>
                      </m:e>
                      <m:sub>
                        <m:r>
                          <a:rPr lang="en-US" altLang="zh-CN" sz="2000" i="1"/>
                          <m:t>𝑠𝑐𝑎𝑡</m:t>
                        </m:r>
                      </m:sub>
                    </m:sSub>
                  </m:oMath>
                </a14:m>
                <a:r>
                  <a:rPr lang="zh-CN" altLang="zh-CN" sz="20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000" i="1"/>
                      <m:t>𝑔</m:t>
                    </m:r>
                  </m:oMath>
                </a14:m>
                <a:r>
                  <a:rPr lang="zh-CN" altLang="zh-CN" sz="2000" dirty="0"/>
                  <a:t>，发射强度，环境强度，水滴密度。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b="1" dirty="0"/>
                  <a:t>光照信息：</a:t>
                </a:r>
                <a:r>
                  <a:rPr lang="zh-CN" altLang="zh-CN" sz="2000" dirty="0"/>
                  <a:t>格式为</a:t>
                </a:r>
                <a:r>
                  <a:rPr lang="en-US" altLang="zh-CN" sz="2000" dirty="0"/>
                  <a:t>RGBA16F</a:t>
                </a:r>
                <a:r>
                  <a:rPr lang="zh-CN" altLang="zh-CN" sz="2000" dirty="0"/>
                  <a:t>，结合阴影</a:t>
                </a:r>
                <a:r>
                  <a:rPr lang="en-US" altLang="zh-CN" sz="2000" dirty="0"/>
                  <a:t>volume</a:t>
                </a:r>
                <a:r>
                  <a:rPr lang="zh-CN" altLang="zh-CN" sz="2000" dirty="0"/>
                  <a:t>、材质</a:t>
                </a:r>
                <a:r>
                  <a:rPr lang="en-US" altLang="zh-CN" sz="2000" dirty="0"/>
                  <a:t>volume</a:t>
                </a:r>
                <a:r>
                  <a:rPr lang="zh-CN" altLang="zh-CN" sz="2000" dirty="0"/>
                  <a:t>和散射光计算方程计算得到。</a:t>
                </a:r>
                <a:endParaRPr lang="en-GB" altLang="zh-CN" sz="2800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3AC0231-882B-4931-877D-2722E9980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13" y="3040034"/>
                <a:ext cx="6803572" cy="2815451"/>
              </a:xfrm>
              <a:prstGeom prst="rect">
                <a:avLst/>
              </a:prstGeom>
              <a:blipFill>
                <a:blip r:embed="rId3"/>
                <a:stretch>
                  <a:fillRect l="-986" r="-4570" b="-2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334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E61C2BA9-C16C-474B-BE3B-0BFE691F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场景计算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691E5F-AE3F-4B23-961D-D950B72A82BB}"/>
              </a:ext>
            </a:extLst>
          </p:cNvPr>
          <p:cNvSpPr/>
          <p:nvPr/>
        </p:nvSpPr>
        <p:spPr>
          <a:xfrm>
            <a:off x="838200" y="1570945"/>
            <a:ext cx="10156371" cy="23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渲染场景时为了兼顾效果和效率，使用了混合方案：视锥体体积算法（</a:t>
            </a:r>
            <a:r>
              <a:rPr lang="da-DK" altLang="zh-CN" sz="2000" dirty="0"/>
              <a:t>Frustum Volumes</a:t>
            </a:r>
            <a:r>
              <a:rPr lang="zh-CN" altLang="zh-CN" sz="2000" dirty="0"/>
              <a:t>），光线步进（</a:t>
            </a:r>
            <a:r>
              <a:rPr lang="da-DK" altLang="zh-CN" sz="2000" dirty="0"/>
              <a:t>ray march</a:t>
            </a:r>
            <a:r>
              <a:rPr lang="zh-CN" altLang="zh-CN" sz="2000" dirty="0"/>
              <a:t>） 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视锥体体积算法</a:t>
            </a:r>
            <a:r>
              <a:rPr lang="zh-CN" altLang="en-US" sz="2000" dirty="0"/>
              <a:t>：</a:t>
            </a:r>
            <a:r>
              <a:rPr lang="zh-CN" altLang="zh-CN" sz="2000" dirty="0"/>
              <a:t>渲染近处场景，渲染精度高。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光线步进</a:t>
            </a:r>
            <a:r>
              <a:rPr lang="zh-CN" altLang="en-US" sz="2000" dirty="0"/>
              <a:t>：</a:t>
            </a:r>
            <a:r>
              <a:rPr lang="zh-CN" altLang="zh-CN" sz="2000" dirty="0"/>
              <a:t>渲染远处场景，因为光照</a:t>
            </a:r>
            <a:r>
              <a:rPr lang="da-DK" altLang="zh-CN" sz="2000" dirty="0"/>
              <a:t>volume</a:t>
            </a:r>
            <a:r>
              <a:rPr lang="zh-CN" altLang="zh-CN" sz="2000" dirty="0"/>
              <a:t>的分辨率限制，导致高频部分不稳定，所以使用光线步进算法来替代视锥体体积算法，渲染速度快，且更有效地利用内存。</a:t>
            </a:r>
          </a:p>
        </p:txBody>
      </p:sp>
    </p:spTree>
    <p:extLst>
      <p:ext uri="{BB962C8B-B14F-4D97-AF65-F5344CB8AC3E}">
        <p14:creationId xmlns:p14="http://schemas.microsoft.com/office/powerpoint/2010/main" val="2961055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E61C2BA9-C16C-474B-BE3B-0BFE691F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Raymarch</a:t>
            </a:r>
            <a:r>
              <a:rPr lang="en-US" altLang="zh-CN" dirty="0"/>
              <a:t> </a:t>
            </a:r>
            <a:r>
              <a:rPr lang="zh-CN" altLang="en-US" dirty="0"/>
              <a:t>优化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691E5F-AE3F-4B23-961D-D950B72A82BB}"/>
              </a:ext>
            </a:extLst>
          </p:cNvPr>
          <p:cNvSpPr/>
          <p:nvPr/>
        </p:nvSpPr>
        <p:spPr>
          <a:xfrm>
            <a:off x="631371" y="1614487"/>
            <a:ext cx="10722429" cy="4662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/>
              <a:t>优化</a:t>
            </a:r>
            <a:r>
              <a:rPr lang="da-DK" altLang="zh-CN" sz="2000" b="1" dirty="0"/>
              <a:t>1</a:t>
            </a:r>
            <a:r>
              <a:rPr lang="zh-CN" altLang="zh-CN" sz="2000" b="1" dirty="0"/>
              <a:t>：</a:t>
            </a:r>
            <a:r>
              <a:rPr lang="zh-CN" altLang="zh-CN" sz="2000" dirty="0"/>
              <a:t>因为光线步进算法需要计算多次循环，为了减少计算量，我们从中删除了某些功能，例如雾体积，辐照度探头和局部光，光线计算起点为视锥体的末端，并叠加一个蓝噪声偏移。</a:t>
            </a:r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优化</a:t>
            </a:r>
            <a:r>
              <a:rPr lang="da-DK" altLang="zh-CN" sz="2000" b="1" dirty="0"/>
              <a:t>2</a:t>
            </a:r>
            <a:r>
              <a:rPr lang="zh-CN" altLang="zh-CN" sz="2000" b="1" dirty="0"/>
              <a:t>：</a:t>
            </a:r>
            <a:r>
              <a:rPr lang="zh-CN" altLang="zh-CN" sz="2000" dirty="0"/>
              <a:t>步长优化，一开始使用一个大步长，根据场景深度，地平面，云顶来确定，每次我们碰到云的基本形状时，我们将步长减半，然后将采样位置移回该距离。我们以固定的迭代次数重复此测试，以便最终得到一个非常接近云形状开始的位置，并从此位置以减小的步长继续进行，直到找到交点。</a:t>
            </a:r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优化</a:t>
            </a:r>
            <a:r>
              <a:rPr lang="da-DK" altLang="zh-CN" sz="2000" b="1" dirty="0"/>
              <a:t>3</a:t>
            </a:r>
            <a:r>
              <a:rPr lang="zh-CN" altLang="zh-CN" sz="2000" b="1" dirty="0"/>
              <a:t>：</a:t>
            </a:r>
            <a:r>
              <a:rPr lang="zh-CN" altLang="zh-CN" sz="2000" dirty="0"/>
              <a:t>低分辨率，分辨率使用屏幕分辨率的一半，这足以容纳我们的数据，以及由此产生的高频细节。</a:t>
            </a:r>
          </a:p>
          <a:p>
            <a:pPr>
              <a:lnSpc>
                <a:spcPct val="150000"/>
              </a:lnSpc>
            </a:pPr>
            <a:r>
              <a:rPr lang="zh-CN" altLang="zh-CN" sz="2000" b="1" dirty="0"/>
              <a:t>优化</a:t>
            </a:r>
            <a:r>
              <a:rPr lang="da-DK" altLang="zh-CN" sz="2000" b="1" dirty="0"/>
              <a:t>4</a:t>
            </a:r>
            <a:r>
              <a:rPr lang="zh-CN" altLang="zh-CN" sz="2000" b="1" dirty="0"/>
              <a:t>：</a:t>
            </a:r>
            <a:r>
              <a:rPr lang="zh-CN" altLang="zh-CN" sz="2000" dirty="0"/>
              <a:t>我们不在每个像素上投射光线，而是投射更少的光线然后重建，把计算量分摊到</a:t>
            </a:r>
            <a:r>
              <a:rPr lang="da-DK" altLang="zh-CN" sz="2000" dirty="0"/>
              <a:t>4</a:t>
            </a:r>
            <a:r>
              <a:rPr lang="zh-CN" altLang="zh-CN" sz="2000" dirty="0"/>
              <a:t>帧，每次</a:t>
            </a:r>
            <a:r>
              <a:rPr lang="da-DK" altLang="zh-CN" sz="2000" dirty="0"/>
              <a:t>raymarch 2x2</a:t>
            </a:r>
            <a:r>
              <a:rPr lang="zh-CN" altLang="zh-CN" sz="2000" dirty="0"/>
              <a:t>像素中的一个。</a:t>
            </a:r>
          </a:p>
        </p:txBody>
      </p:sp>
    </p:spTree>
    <p:extLst>
      <p:ext uri="{BB962C8B-B14F-4D97-AF65-F5344CB8AC3E}">
        <p14:creationId xmlns:p14="http://schemas.microsoft.com/office/powerpoint/2010/main" val="3615527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E61C2BA9-C16C-474B-BE3B-0BFE691F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691E5F-AE3F-4B23-961D-D950B72A82BB}"/>
              </a:ext>
            </a:extLst>
          </p:cNvPr>
          <p:cNvSpPr/>
          <p:nvPr/>
        </p:nvSpPr>
        <p:spPr>
          <a:xfrm>
            <a:off x="838200" y="1549173"/>
            <a:ext cx="10515600" cy="23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通过对大气渲染技术的研究，归纳起来有以下几点：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1</a:t>
            </a:r>
            <a:r>
              <a:rPr lang="zh-CN" altLang="zh-CN" sz="2000" dirty="0"/>
              <a:t>）</a:t>
            </a:r>
            <a:r>
              <a:rPr lang="en-US" altLang="zh-CN" sz="2000" dirty="0"/>
              <a:t>volumetric</a:t>
            </a:r>
            <a:r>
              <a:rPr lang="zh-CN" altLang="zh-CN" sz="2000" dirty="0"/>
              <a:t>算法的效果是最好的，因此整个场景以此为基础。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2</a:t>
            </a:r>
            <a:r>
              <a:rPr lang="zh-CN" altLang="zh-CN" sz="2000" dirty="0"/>
              <a:t>）近处是</a:t>
            </a:r>
            <a:r>
              <a:rPr lang="en-US" altLang="zh-CN" sz="2000" dirty="0"/>
              <a:t>frustum align</a:t>
            </a:r>
            <a:r>
              <a:rPr lang="zh-CN" altLang="zh-CN" sz="2000" dirty="0"/>
              <a:t>的</a:t>
            </a:r>
            <a:r>
              <a:rPr lang="en-US" altLang="zh-CN" sz="2000" dirty="0"/>
              <a:t>volume based</a:t>
            </a:r>
            <a:r>
              <a:rPr lang="zh-CN" altLang="zh-CN" sz="2000" dirty="0"/>
              <a:t>技术。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3</a:t>
            </a:r>
            <a:r>
              <a:rPr lang="zh-CN" altLang="zh-CN" sz="2000" dirty="0"/>
              <a:t>）远处是</a:t>
            </a:r>
            <a:r>
              <a:rPr lang="en-US" altLang="zh-CN" sz="2000" dirty="0" err="1"/>
              <a:t>raymarch</a:t>
            </a:r>
            <a:r>
              <a:rPr lang="en-US" altLang="zh-CN" sz="2000" dirty="0"/>
              <a:t> based</a:t>
            </a:r>
            <a:r>
              <a:rPr lang="zh-CN" altLang="zh-CN" sz="2000" dirty="0"/>
              <a:t>技术。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/>
              <a:t>（</a:t>
            </a:r>
            <a:r>
              <a:rPr lang="en-US" altLang="zh-CN" sz="2000" dirty="0"/>
              <a:t>4</a:t>
            </a:r>
            <a:r>
              <a:rPr lang="zh-CN" altLang="zh-CN" sz="2000" dirty="0"/>
              <a:t>）这一个统一的，基于物理的，支持多种材质的散射和透射的系统。</a:t>
            </a:r>
          </a:p>
        </p:txBody>
      </p:sp>
    </p:spTree>
    <p:extLst>
      <p:ext uri="{BB962C8B-B14F-4D97-AF65-F5344CB8AC3E}">
        <p14:creationId xmlns:p14="http://schemas.microsoft.com/office/powerpoint/2010/main" val="1628763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14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B8DB5375-32B9-415D-85A0-9FB45DED5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88" y="1629557"/>
            <a:ext cx="1798302" cy="1798302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FAB4D350-A516-4FD1-BB7B-8CC5573DD00C}"/>
              </a:ext>
            </a:extLst>
          </p:cNvPr>
          <p:cNvSpPr txBox="1"/>
          <p:nvPr/>
        </p:nvSpPr>
        <p:spPr>
          <a:xfrm>
            <a:off x="5657982" y="2032036"/>
            <a:ext cx="1377475" cy="12003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Weather + Time Of Day parameters</a:t>
            </a:r>
            <a:endParaRPr lang="en-GB" dirty="0"/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7C77EC82-95DD-4CD1-B35C-3276BC3BF26B}"/>
              </a:ext>
            </a:extLst>
          </p:cNvPr>
          <p:cNvSpPr txBox="1"/>
          <p:nvPr/>
        </p:nvSpPr>
        <p:spPr>
          <a:xfrm>
            <a:off x="2777089" y="1968644"/>
            <a:ext cx="579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+</a:t>
            </a:r>
            <a:endParaRPr lang="en-GB" sz="6000" dirty="0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C5BFAF4A-FB5F-44D6-B56F-9E4C002E146E}"/>
              </a:ext>
            </a:extLst>
          </p:cNvPr>
          <p:cNvSpPr txBox="1"/>
          <p:nvPr/>
        </p:nvSpPr>
        <p:spPr>
          <a:xfrm>
            <a:off x="5078527" y="1968644"/>
            <a:ext cx="579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+</a:t>
            </a:r>
            <a:endParaRPr lang="en-GB" sz="6000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8C9F834A-877D-4EDB-BFB9-F375657EA999}"/>
              </a:ext>
            </a:extLst>
          </p:cNvPr>
          <p:cNvSpPr txBox="1"/>
          <p:nvPr/>
        </p:nvSpPr>
        <p:spPr>
          <a:xfrm>
            <a:off x="7006294" y="1968643"/>
            <a:ext cx="579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=</a:t>
            </a:r>
            <a:endParaRPr lang="en-GB" sz="6000" dirty="0"/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08E0F316-22A0-4A90-9D47-53DB588F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41" y="1629557"/>
            <a:ext cx="1789127" cy="1798302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38C685E-7026-4E49-9F69-1636912B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749" y="1635318"/>
            <a:ext cx="3585083" cy="179254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8466ED2-4F7B-441A-B27C-1E30DD2AC501}"/>
              </a:ext>
            </a:extLst>
          </p:cNvPr>
          <p:cNvSpPr/>
          <p:nvPr/>
        </p:nvSpPr>
        <p:spPr>
          <a:xfrm>
            <a:off x="995041" y="4028363"/>
            <a:ext cx="5803192" cy="1698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dirty="0"/>
              <a:t>mask and noise textures </a:t>
            </a:r>
          </a:p>
          <a:p>
            <a:pPr>
              <a:lnSpc>
                <a:spcPct val="150000"/>
              </a:lnSpc>
            </a:pPr>
            <a:r>
              <a:rPr lang="en-GB" altLang="zh-CN" sz="2400" dirty="0"/>
              <a:t>512x512 R16G16 Texture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RG</a:t>
            </a:r>
            <a:r>
              <a:rPr lang="zh-CN" altLang="zh-CN" sz="2400" dirty="0"/>
              <a:t>两通道代表有两层云，值代表云的密度</a:t>
            </a:r>
            <a:endParaRPr lang="en-GB" altLang="zh-CN" sz="3200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61C2BA9-C16C-474B-BE3B-0BFE691F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云的分布</a:t>
            </a:r>
          </a:p>
        </p:txBody>
      </p:sp>
    </p:spTree>
    <p:extLst>
      <p:ext uri="{BB962C8B-B14F-4D97-AF65-F5344CB8AC3E}">
        <p14:creationId xmlns:p14="http://schemas.microsoft.com/office/powerpoint/2010/main" val="12395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2B1D5549-4DD3-46C5-8482-888EB46FD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9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165BEBC6-7D78-4450-9D69-82B3872C4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0117985A-2BD1-49A6-B239-3844FEBAB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8466ED2-4F7B-441A-B27C-1E30DD2AC501}"/>
              </a:ext>
            </a:extLst>
          </p:cNvPr>
          <p:cNvSpPr/>
          <p:nvPr/>
        </p:nvSpPr>
        <p:spPr>
          <a:xfrm>
            <a:off x="842384" y="2357776"/>
            <a:ext cx="4615366" cy="1698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2400" dirty="0"/>
              <a:t>Cloud Height LUT</a:t>
            </a:r>
          </a:p>
          <a:p>
            <a:pPr>
              <a:lnSpc>
                <a:spcPct val="150000"/>
              </a:lnSpc>
            </a:pPr>
            <a:r>
              <a:rPr lang="en-GB" altLang="zh-CN" sz="2400" dirty="0"/>
              <a:t>LUT defines altitude-based shape</a:t>
            </a:r>
          </a:p>
          <a:p>
            <a:pPr>
              <a:lnSpc>
                <a:spcPct val="150000"/>
              </a:lnSpc>
            </a:pPr>
            <a:r>
              <a:rPr lang="en-GB" altLang="zh-CN" sz="2400" dirty="0"/>
              <a:t>1x128 RGBA8 texture 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61C2BA9-C16C-474B-BE3B-0BFE691F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云的形状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064B4F8-1185-40F1-8219-57B004D4A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45" y="1506645"/>
            <a:ext cx="1919977" cy="1919977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EFDA2273-0441-4578-BE3A-B6AD11851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90" y="3561558"/>
            <a:ext cx="1917032" cy="19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8466ED2-4F7B-441A-B27C-1E30DD2AC501}"/>
              </a:ext>
            </a:extLst>
          </p:cNvPr>
          <p:cNvSpPr/>
          <p:nvPr/>
        </p:nvSpPr>
        <p:spPr>
          <a:xfrm>
            <a:off x="838200" y="1690688"/>
            <a:ext cx="9655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2400" dirty="0"/>
              <a:t>2x 2D displacement samples At </a:t>
            </a:r>
            <a:r>
              <a:rPr lang="en-GB" altLang="zh-CN" sz="2400" dirty="0" err="1"/>
              <a:t>xy</a:t>
            </a:r>
            <a:r>
              <a:rPr lang="en-GB" altLang="zh-CN" sz="2400" dirty="0"/>
              <a:t> and </a:t>
            </a:r>
            <a:r>
              <a:rPr lang="en-GB" altLang="zh-CN" sz="2400" dirty="0" err="1"/>
              <a:t>xz</a:t>
            </a:r>
            <a:r>
              <a:rPr lang="en-GB" altLang="zh-CN" sz="2400" dirty="0"/>
              <a:t> coordinate of sample position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E61C2BA9-C16C-474B-BE3B-0BFE691F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云的细节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1DF82F-633B-4A1B-875D-144097008A43}"/>
              </a:ext>
            </a:extLst>
          </p:cNvPr>
          <p:cNvSpPr/>
          <p:nvPr/>
        </p:nvSpPr>
        <p:spPr>
          <a:xfrm>
            <a:off x="838200" y="2463574"/>
            <a:ext cx="9895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400" dirty="0"/>
              <a:t>1x 3D Perlin/Worley noise samples Displaced via 2D noise + wind offset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E3CD078-3D21-4D29-B8F8-222D986F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274" y="3972903"/>
            <a:ext cx="1325562" cy="1325562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71045C1F-12DC-4FF6-83D9-8BC6A1141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97" y="4038791"/>
            <a:ext cx="1325561" cy="1325561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DC58480-9D17-4978-A417-F81314E94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519" y="4100935"/>
            <a:ext cx="1329305" cy="132930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4937F62A-21F1-4028-88D1-A8AA44B1B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85" y="4166821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E3DE4-BF54-41D7-9177-04FBDFCDF3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27" y="4153627"/>
            <a:ext cx="1325563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D311FF-A927-4158-99F9-5546F26701D2}"/>
              </a:ext>
            </a:extLst>
          </p:cNvPr>
          <p:cNvSpPr txBox="1"/>
          <p:nvPr/>
        </p:nvSpPr>
        <p:spPr>
          <a:xfrm>
            <a:off x="3006525" y="5492384"/>
            <a:ext cx="1965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2D displacement</a:t>
            </a:r>
            <a:endParaRPr lang="en-GB" sz="1400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DED13BC0-D776-4DA2-A283-119E3AB30DFD}"/>
              </a:ext>
            </a:extLst>
          </p:cNvPr>
          <p:cNvSpPr txBox="1"/>
          <p:nvPr/>
        </p:nvSpPr>
        <p:spPr>
          <a:xfrm>
            <a:off x="5347841" y="5492384"/>
            <a:ext cx="236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3D Perlin/Worley noise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5930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1286</Words>
  <Application>Microsoft Office PowerPoint</Application>
  <PresentationFormat>宽屏</PresentationFormat>
  <Paragraphs>110</Paragraphs>
  <Slides>37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等线</vt:lpstr>
      <vt:lpstr>等线 Light</vt:lpstr>
      <vt:lpstr>Arial</vt:lpstr>
      <vt:lpstr>Cambria Math</vt:lpstr>
      <vt:lpstr>Redemption</vt:lpstr>
      <vt:lpstr>Times New Roman</vt:lpstr>
      <vt:lpstr>Office 主题​​</vt:lpstr>
      <vt:lpstr>《荒野大镖客2》中的大气渲染技术</vt:lpstr>
      <vt:lpstr>大气渲染</vt:lpstr>
      <vt:lpstr>三个部分</vt:lpstr>
      <vt:lpstr>云的分布</vt:lpstr>
      <vt:lpstr>PowerPoint 演示文稿</vt:lpstr>
      <vt:lpstr>PowerPoint 演示文稿</vt:lpstr>
      <vt:lpstr>PowerPoint 演示文稿</vt:lpstr>
      <vt:lpstr>云的形状</vt:lpstr>
      <vt:lpstr>云的细节</vt:lpstr>
      <vt:lpstr>PowerPoint 演示文稿</vt:lpstr>
      <vt:lpstr>PowerPoint 演示文稿</vt:lpstr>
      <vt:lpstr>PowerPoint 演示文稿</vt:lpstr>
      <vt:lpstr>雾的分布</vt:lpstr>
      <vt:lpstr>PowerPoint 演示文稿</vt:lpstr>
      <vt:lpstr>PowerPoint 演示文稿</vt:lpstr>
      <vt:lpstr>PowerPoint 演示文稿</vt:lpstr>
      <vt:lpstr>雾的体积</vt:lpstr>
      <vt:lpstr>Fog Volumes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Phase Function</vt:lpstr>
      <vt:lpstr>PowerPoint 演示文稿</vt:lpstr>
      <vt:lpstr>渲染算法</vt:lpstr>
      <vt:lpstr>PowerPoint 演示文稿</vt:lpstr>
      <vt:lpstr>PowerPoint 演示文稿</vt:lpstr>
      <vt:lpstr>Ambient Light</vt:lpstr>
      <vt:lpstr>PowerPoint 演示文稿</vt:lpstr>
      <vt:lpstr>Frustum Voxel Grid</vt:lpstr>
      <vt:lpstr>场景计算</vt:lpstr>
      <vt:lpstr>Raymarch 优化</vt:lpstr>
      <vt:lpstr>小结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《荒野大镖客2》中的大气渲染技术</dc:title>
  <dc:creator>zhanzhan fu</dc:creator>
  <cp:lastModifiedBy>zhanzhan fu</cp:lastModifiedBy>
  <cp:revision>9</cp:revision>
  <dcterms:created xsi:type="dcterms:W3CDTF">2019-12-26T09:58:48Z</dcterms:created>
  <dcterms:modified xsi:type="dcterms:W3CDTF">2019-12-26T11:26:18Z</dcterms:modified>
</cp:coreProperties>
</file>